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23317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B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80" y="12696"/>
      </p:cViewPr>
      <p:guideLst>
        <p:guide orient="horz" pos="734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243448"/>
            <a:ext cx="7772400" cy="499808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213080"/>
            <a:ext cx="6400800" cy="59588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20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552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33772"/>
            <a:ext cx="2057400" cy="1989518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33772"/>
            <a:ext cx="6019800" cy="1989518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51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873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4983462"/>
            <a:ext cx="7772400" cy="463105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9882827"/>
            <a:ext cx="7772400" cy="51006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5440684"/>
            <a:ext cx="4038600" cy="153882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5440684"/>
            <a:ext cx="4038600" cy="153882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637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219386"/>
            <a:ext cx="4040188" cy="217519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7394576"/>
            <a:ext cx="4040188" cy="134343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1" y="5219386"/>
            <a:ext cx="4041775" cy="217519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1" y="7394576"/>
            <a:ext cx="4041775" cy="134343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488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43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784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928370"/>
            <a:ext cx="3008313" cy="39509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28373"/>
            <a:ext cx="5111750" cy="1990058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4879343"/>
            <a:ext cx="3008313" cy="159496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96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16322041"/>
            <a:ext cx="5486400" cy="19269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083435"/>
            <a:ext cx="5486400" cy="139903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18248950"/>
            <a:ext cx="5486400" cy="273653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500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33770"/>
            <a:ext cx="8229600" cy="3886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40684"/>
            <a:ext cx="8229600" cy="15388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21611592"/>
            <a:ext cx="2133600" cy="1241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67C39-8963-B946-BEC7-2CC52FC90F1F}" type="datetimeFigureOut">
              <a:rPr lang="en-US" smtClean="0"/>
              <a:t>6/25/14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21611592"/>
            <a:ext cx="2895600" cy="1241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21611592"/>
            <a:ext cx="2133600" cy="1241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8C87F-D3A4-EA46-B947-D1D8C80AE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599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hyperlink" Target="http://opportunityiq.com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Rectangle 203"/>
          <p:cNvSpPr/>
          <p:nvPr/>
        </p:nvSpPr>
        <p:spPr>
          <a:xfrm>
            <a:off x="0" y="6095999"/>
            <a:ext cx="9144000" cy="340746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" name="Picture 204" descr="shutterstock_16421329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pic>
        <p:nvPicPr>
          <p:cNvPr id="206" name="Picture 205" descr="OIQ_Logo_Horizontal - Green and Wh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68" y="113172"/>
            <a:ext cx="1848261" cy="415345"/>
          </a:xfrm>
          <a:prstGeom prst="rect">
            <a:avLst/>
          </a:prstGeom>
        </p:spPr>
      </p:pic>
      <p:sp>
        <p:nvSpPr>
          <p:cNvPr id="207" name="TextBox 206"/>
          <p:cNvSpPr txBox="1"/>
          <p:nvPr/>
        </p:nvSpPr>
        <p:spPr>
          <a:xfrm>
            <a:off x="4496461" y="113172"/>
            <a:ext cx="43735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>
                <a:solidFill>
                  <a:srgbClr val="FFFFFF"/>
                </a:solidFill>
                <a:latin typeface="Verdana"/>
                <a:cs typeface="Verdana"/>
              </a:rPr>
              <a:t>Why        What       Who        About</a:t>
            </a:r>
            <a:endParaRPr lang="en-US" sz="1100" dirty="0">
              <a:solidFill>
                <a:srgbClr val="FFFFFF"/>
              </a:solidFill>
              <a:latin typeface="Verdana"/>
              <a:cs typeface="Verdana"/>
            </a:endParaRPr>
          </a:p>
        </p:txBody>
      </p:sp>
      <p:pic>
        <p:nvPicPr>
          <p:cNvPr id="208" name="Picture 2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011" y="6390456"/>
            <a:ext cx="4153978" cy="2319754"/>
          </a:xfrm>
          <a:prstGeom prst="rect">
            <a:avLst/>
          </a:prstGeom>
        </p:spPr>
      </p:pic>
      <p:sp>
        <p:nvSpPr>
          <p:cNvPr id="209" name="TextBox 208"/>
          <p:cNvSpPr txBox="1"/>
          <p:nvPr/>
        </p:nvSpPr>
        <p:spPr>
          <a:xfrm>
            <a:off x="7258970" y="3893182"/>
            <a:ext cx="1781337" cy="2111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</a:rPr>
              <a:t>Whether or not your</a:t>
            </a:r>
          </a:p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9DC439"/>
                </a:solidFill>
              </a:rPr>
              <a:t>OPPORTUNITY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---FAILS---</a:t>
            </a:r>
          </a:p>
          <a:p>
            <a:pPr algn="ctr">
              <a:lnSpc>
                <a:spcPct val="80000"/>
              </a:lnSpc>
            </a:pPr>
            <a:r>
              <a:rPr lang="en-US" sz="2100" dirty="0">
                <a:solidFill>
                  <a:schemeClr val="bg1">
                    <a:lumMod val="95000"/>
                  </a:schemeClr>
                </a:solidFill>
              </a:rPr>
              <a:t>i</a:t>
            </a:r>
            <a:r>
              <a:rPr lang="en-US" sz="2100" dirty="0" smtClean="0">
                <a:solidFill>
                  <a:schemeClr val="bg1">
                    <a:lumMod val="95000"/>
                  </a:schemeClr>
                </a:solidFill>
              </a:rPr>
              <a:t>s predictable</a:t>
            </a:r>
          </a:p>
          <a:p>
            <a:pPr algn="ctr">
              <a:lnSpc>
                <a:spcPct val="80000"/>
              </a:lnSpc>
            </a:pPr>
            <a:endParaRPr lang="en-US" sz="11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lnSpc>
                <a:spcPct val="80000"/>
              </a:lnSpc>
            </a:pP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We just thought</a:t>
            </a:r>
          </a:p>
          <a:p>
            <a:pPr algn="ctr">
              <a:lnSpc>
                <a:spcPct val="80000"/>
              </a:lnSpc>
            </a:pP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you’d like to </a:t>
            </a:r>
          </a:p>
          <a:p>
            <a:pPr algn="ctr">
              <a:lnSpc>
                <a:spcPct val="80000"/>
              </a:lnSpc>
            </a:pPr>
            <a:r>
              <a:rPr lang="en-US" sz="2300" b="1" dirty="0" smtClean="0">
                <a:solidFill>
                  <a:srgbClr val="9DC439"/>
                </a:solidFill>
              </a:rPr>
              <a:t>KNOW NOW</a:t>
            </a:r>
            <a:endParaRPr lang="en-US" sz="2300" b="1" dirty="0">
              <a:solidFill>
                <a:srgbClr val="9DC439"/>
              </a:solidFill>
            </a:endParaRPr>
          </a:p>
        </p:txBody>
      </p:sp>
      <p:sp>
        <p:nvSpPr>
          <p:cNvPr id="210" name="Rectangle 209"/>
          <p:cNvSpPr/>
          <p:nvPr/>
        </p:nvSpPr>
        <p:spPr>
          <a:xfrm rot="10800000" flipV="1">
            <a:off x="4014742" y="8950536"/>
            <a:ext cx="1114517" cy="336941"/>
          </a:xfrm>
          <a:prstGeom prst="rect">
            <a:avLst/>
          </a:prstGeom>
          <a:solidFill>
            <a:srgbClr val="8EB93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Verdana"/>
                <a:cs typeface="Verdana"/>
              </a:rPr>
              <a:t>Get Started</a:t>
            </a:r>
            <a:endParaRPr lang="en-US" sz="12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pic>
        <p:nvPicPr>
          <p:cNvPr id="211" name="Picture 2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54380" y="9859570"/>
            <a:ext cx="5275804" cy="2548761"/>
          </a:xfrm>
          <a:prstGeom prst="rect">
            <a:avLst/>
          </a:prstGeom>
        </p:spPr>
      </p:pic>
      <p:sp>
        <p:nvSpPr>
          <p:cNvPr id="212" name="Rectangle 211"/>
          <p:cNvSpPr/>
          <p:nvPr/>
        </p:nvSpPr>
        <p:spPr>
          <a:xfrm>
            <a:off x="89847" y="12825328"/>
            <a:ext cx="2962656" cy="1292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Verdana"/>
                <a:cs typeface="Verdana"/>
              </a:rPr>
              <a:t>Dashboard </a:t>
            </a:r>
            <a:r>
              <a:rPr lang="en-US" sz="1200" b="1" dirty="0">
                <a:latin typeface="Verdana"/>
                <a:cs typeface="Verdana"/>
              </a:rPr>
              <a:t>for Success</a:t>
            </a:r>
          </a:p>
          <a:p>
            <a:pPr algn="ctr"/>
            <a:endParaRPr lang="en-US" sz="1100" dirty="0" smtClean="0">
              <a:latin typeface="Verdana"/>
              <a:cs typeface="Verdana"/>
            </a:endParaRPr>
          </a:p>
          <a:p>
            <a:pPr algn="ctr"/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See the </a:t>
            </a:r>
            <a:r>
              <a:rPr lang="en-US" sz="1100" dirty="0">
                <a:solidFill>
                  <a:srgbClr val="595959"/>
                </a:solidFill>
                <a:latin typeface="Verdana"/>
                <a:cs typeface="Verdana"/>
              </a:rPr>
              <a:t>full spectrum of potential of your opportunity or existing business. </a:t>
            </a:r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Review </a:t>
            </a:r>
            <a:r>
              <a:rPr lang="en-US" sz="1100" dirty="0">
                <a:solidFill>
                  <a:srgbClr val="595959"/>
                </a:solidFill>
                <a:latin typeface="Verdana"/>
                <a:cs typeface="Verdana"/>
              </a:rPr>
              <a:t>your strengths and weaknesses in one place and share </a:t>
            </a:r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the </a:t>
            </a:r>
            <a:r>
              <a:rPr lang="en-US" sz="1100" dirty="0">
                <a:solidFill>
                  <a:srgbClr val="595959"/>
                </a:solidFill>
                <a:latin typeface="Verdana"/>
                <a:cs typeface="Verdana"/>
              </a:rPr>
              <a:t>results with your partners, advisors, and investors</a:t>
            </a:r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.</a:t>
            </a:r>
            <a:endParaRPr lang="en-US" sz="1100" dirty="0">
              <a:solidFill>
                <a:srgbClr val="595959"/>
              </a:solidFill>
              <a:latin typeface="Verdana"/>
              <a:cs typeface="Verdana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217765" y="9649656"/>
            <a:ext cx="2732616" cy="312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3700" dirty="0" smtClean="0">
                <a:solidFill>
                  <a:srgbClr val="595959"/>
                </a:solidFill>
                <a:latin typeface="Calibri"/>
                <a:cs typeface="Calibri"/>
              </a:rPr>
              <a:t>If you’re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cs typeface="Calibri"/>
              </a:rPr>
              <a:t>PASSIONATE</a:t>
            </a:r>
          </a:p>
          <a:p>
            <a:pPr algn="ctr">
              <a:lnSpc>
                <a:spcPct val="80000"/>
              </a:lnSpc>
            </a:pPr>
            <a:r>
              <a:rPr lang="en-US" sz="3000" dirty="0" smtClean="0">
                <a:solidFill>
                  <a:srgbClr val="595959"/>
                </a:solidFill>
                <a:latin typeface="Calibri"/>
                <a:cs typeface="Calibri"/>
              </a:rPr>
              <a:t> </a:t>
            </a:r>
            <a:r>
              <a:rPr lang="en-US" sz="3000" dirty="0">
                <a:solidFill>
                  <a:srgbClr val="595959"/>
                </a:solidFill>
                <a:latin typeface="Calibri"/>
                <a:cs typeface="Calibri"/>
              </a:rPr>
              <a:t>about your </a:t>
            </a:r>
            <a:r>
              <a:rPr lang="en-US" sz="2200" b="1" dirty="0" smtClean="0">
                <a:solidFill>
                  <a:srgbClr val="000000"/>
                </a:solidFill>
                <a:latin typeface="Calibri"/>
                <a:cs typeface="Calibri"/>
              </a:rPr>
              <a:t>OPPORTUNITY</a:t>
            </a:r>
          </a:p>
          <a:p>
            <a:pPr algn="ctr">
              <a:lnSpc>
                <a:spcPct val="80000"/>
              </a:lnSpc>
            </a:pPr>
            <a:endParaRPr lang="en-US" sz="2000" b="1" dirty="0">
              <a:solidFill>
                <a:srgbClr val="000000"/>
              </a:solidFill>
              <a:latin typeface="Calibri"/>
              <a:cs typeface="Calibri"/>
            </a:endParaRPr>
          </a:p>
          <a:p>
            <a:pPr algn="ctr">
              <a:lnSpc>
                <a:spcPct val="80000"/>
              </a:lnSpc>
            </a:pPr>
            <a:r>
              <a:rPr lang="en-US" sz="2000" dirty="0">
                <a:solidFill>
                  <a:srgbClr val="595959"/>
                </a:solidFill>
                <a:latin typeface="Calibri"/>
                <a:cs typeface="Calibri"/>
              </a:rPr>
              <a:t>Then we’re your </a:t>
            </a:r>
            <a:r>
              <a:rPr lang="en-US" sz="3600" b="1" dirty="0" smtClean="0">
                <a:solidFill>
                  <a:srgbClr val="9DC439"/>
                </a:solidFill>
                <a:latin typeface="Calibri"/>
                <a:cs typeface="Calibri"/>
              </a:rPr>
              <a:t>LOGICAL</a:t>
            </a:r>
            <a:r>
              <a:rPr lang="en-US" sz="4000" b="1" dirty="0" smtClean="0">
                <a:solidFill>
                  <a:srgbClr val="9DC439"/>
                </a:solidFill>
                <a:latin typeface="Calibri"/>
                <a:cs typeface="Calibri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en-US" sz="2000" dirty="0" smtClean="0">
                <a:solidFill>
                  <a:srgbClr val="595959"/>
                </a:solidFill>
                <a:latin typeface="Calibri"/>
                <a:cs typeface="Calibri"/>
              </a:rPr>
              <a:t>thought </a:t>
            </a:r>
            <a:r>
              <a:rPr lang="en-US" sz="2000" dirty="0">
                <a:solidFill>
                  <a:srgbClr val="595959"/>
                </a:solidFill>
                <a:latin typeface="Calibri"/>
                <a:cs typeface="Calibri"/>
              </a:rPr>
              <a:t>partner</a:t>
            </a:r>
          </a:p>
          <a:p>
            <a:pPr algn="ctr">
              <a:lnSpc>
                <a:spcPct val="80000"/>
              </a:lnSpc>
            </a:pPr>
            <a:endParaRPr lang="en-US" sz="2400" b="1" dirty="0" smtClean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214" name="Rectangle 213"/>
          <p:cNvSpPr/>
          <p:nvPr/>
        </p:nvSpPr>
        <p:spPr>
          <a:xfrm>
            <a:off x="3090672" y="12825328"/>
            <a:ext cx="29626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Verdana"/>
                <a:cs typeface="Verdana"/>
              </a:rPr>
              <a:t>Key </a:t>
            </a:r>
            <a:r>
              <a:rPr lang="en-US" sz="1200" b="1" dirty="0">
                <a:latin typeface="Verdana"/>
                <a:cs typeface="Verdana"/>
              </a:rPr>
              <a:t>questions you need to </a:t>
            </a:r>
            <a:r>
              <a:rPr lang="en-US" sz="1200" b="1" dirty="0" smtClean="0">
                <a:latin typeface="Verdana"/>
                <a:cs typeface="Verdana"/>
              </a:rPr>
              <a:t>ask</a:t>
            </a:r>
            <a:endParaRPr lang="en-US" sz="1200" dirty="0" smtClean="0">
              <a:latin typeface="Verdana"/>
              <a:cs typeface="Verdana"/>
            </a:endParaRPr>
          </a:p>
          <a:p>
            <a:pPr algn="ctr"/>
            <a:endParaRPr lang="en-US" sz="1100" dirty="0" smtClean="0">
              <a:solidFill>
                <a:srgbClr val="595959"/>
              </a:solidFill>
              <a:latin typeface="Verdana"/>
              <a:cs typeface="Verdana"/>
            </a:endParaRPr>
          </a:p>
          <a:p>
            <a:pPr algn="ctr"/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When </a:t>
            </a:r>
            <a:r>
              <a:rPr lang="en-US" sz="1100" dirty="0">
                <a:solidFill>
                  <a:srgbClr val="595959"/>
                </a:solidFill>
                <a:latin typeface="Verdana"/>
                <a:cs typeface="Verdana"/>
              </a:rPr>
              <a:t>you are optimistic and emotional about your opportunity, it’s hard to be objective and ask the difficult questions that need to be asked. </a:t>
            </a:r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Rigorously evaluate your opportunity with 50</a:t>
            </a:r>
            <a:r>
              <a:rPr lang="en-US" sz="1100" dirty="0">
                <a:solidFill>
                  <a:srgbClr val="595959"/>
                </a:solidFill>
                <a:latin typeface="Verdana"/>
                <a:cs typeface="Verdana"/>
              </a:rPr>
              <a:t>+ of the most critical questions that need to be </a:t>
            </a:r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analyzed.</a:t>
            </a:r>
            <a:endParaRPr lang="en-US" sz="1100" dirty="0">
              <a:solidFill>
                <a:srgbClr val="595959"/>
              </a:solidFill>
              <a:latin typeface="Verdana"/>
              <a:cs typeface="Verdana"/>
            </a:endParaRPr>
          </a:p>
        </p:txBody>
      </p:sp>
      <p:sp>
        <p:nvSpPr>
          <p:cNvPr id="215" name="Rectangle 214"/>
          <p:cNvSpPr/>
          <p:nvPr/>
        </p:nvSpPr>
        <p:spPr>
          <a:xfrm>
            <a:off x="6092282" y="12825328"/>
            <a:ext cx="2962656" cy="11233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200" b="1" dirty="0" smtClean="0">
                <a:latin typeface="Verdana"/>
                <a:cs typeface="Verdana"/>
              </a:rPr>
              <a:t>Actionable </a:t>
            </a:r>
            <a:r>
              <a:rPr lang="en-US" sz="1200" b="1" dirty="0">
                <a:latin typeface="Verdana"/>
                <a:cs typeface="Verdana"/>
              </a:rPr>
              <a:t>Results</a:t>
            </a:r>
          </a:p>
          <a:p>
            <a:pPr algn="ctr"/>
            <a:endParaRPr lang="en-US" sz="1100" dirty="0" smtClean="0">
              <a:latin typeface="Verdana"/>
              <a:cs typeface="Verdana"/>
            </a:endParaRPr>
          </a:p>
          <a:p>
            <a:pPr algn="ctr"/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Go </a:t>
            </a:r>
            <a:r>
              <a:rPr lang="en-US" sz="1100" dirty="0">
                <a:solidFill>
                  <a:srgbClr val="595959"/>
                </a:solidFill>
                <a:latin typeface="Verdana"/>
                <a:cs typeface="Verdana"/>
              </a:rPr>
              <a:t>beyond asking questions and learn what aspects of your opportunity need to be adjusted </a:t>
            </a:r>
            <a:r>
              <a:rPr lang="en-US" sz="1100" dirty="0" smtClean="0">
                <a:solidFill>
                  <a:srgbClr val="595959"/>
                </a:solidFill>
                <a:latin typeface="Verdana"/>
                <a:cs typeface="Verdana"/>
              </a:rPr>
              <a:t>to dramatically </a:t>
            </a:r>
            <a:r>
              <a:rPr lang="en-US" sz="1100" dirty="0">
                <a:solidFill>
                  <a:srgbClr val="595959"/>
                </a:solidFill>
                <a:latin typeface="Verdana"/>
                <a:cs typeface="Verdana"/>
              </a:rPr>
              <a:t>increase your chance of success.</a:t>
            </a:r>
          </a:p>
        </p:txBody>
      </p:sp>
      <p:sp>
        <p:nvSpPr>
          <p:cNvPr id="216" name="Rectangle 215"/>
          <p:cNvSpPr/>
          <p:nvPr/>
        </p:nvSpPr>
        <p:spPr>
          <a:xfrm rot="10800000" flipV="1">
            <a:off x="4014742" y="14609134"/>
            <a:ext cx="1114517" cy="336941"/>
          </a:xfrm>
          <a:prstGeom prst="rect">
            <a:avLst/>
          </a:prstGeom>
          <a:solidFill>
            <a:srgbClr val="8EB93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Verdana"/>
                <a:cs typeface="Verdana"/>
              </a:rPr>
              <a:t>Get Started</a:t>
            </a:r>
            <a:endParaRPr lang="en-US" sz="12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17" name="Rectangle 216"/>
          <p:cNvSpPr/>
          <p:nvPr/>
        </p:nvSpPr>
        <p:spPr>
          <a:xfrm>
            <a:off x="0" y="15147908"/>
            <a:ext cx="9144000" cy="3590205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8" name="Picture 2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8738113"/>
            <a:ext cx="9144000" cy="4313208"/>
          </a:xfrm>
          <a:prstGeom prst="rect">
            <a:avLst/>
          </a:prstGeom>
        </p:spPr>
      </p:pic>
      <p:cxnSp>
        <p:nvCxnSpPr>
          <p:cNvPr id="219" name="Straight Connector 218"/>
          <p:cNvCxnSpPr/>
          <p:nvPr/>
        </p:nvCxnSpPr>
        <p:spPr>
          <a:xfrm>
            <a:off x="1830678" y="12608588"/>
            <a:ext cx="548264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0" name="TextBox 219"/>
          <p:cNvSpPr txBox="1"/>
          <p:nvPr/>
        </p:nvSpPr>
        <p:spPr>
          <a:xfrm>
            <a:off x="1848938" y="15212532"/>
            <a:ext cx="5460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IDEAL FOR ALL TYPES OF OPPORTUNITIES</a:t>
            </a:r>
            <a:endParaRPr lang="en-US" sz="2400" b="1" dirty="0"/>
          </a:p>
        </p:txBody>
      </p:sp>
      <p:sp>
        <p:nvSpPr>
          <p:cNvPr id="221" name="Rectangle 220"/>
          <p:cNvSpPr/>
          <p:nvPr/>
        </p:nvSpPr>
        <p:spPr>
          <a:xfrm>
            <a:off x="785796" y="16321362"/>
            <a:ext cx="749246" cy="68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Verdana"/>
                <a:cs typeface="Verdana"/>
              </a:rPr>
              <a:t>Graphic icon here</a:t>
            </a:r>
            <a:endParaRPr lang="en-US" sz="10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22" name="Rectangle 221"/>
          <p:cNvSpPr/>
          <p:nvPr/>
        </p:nvSpPr>
        <p:spPr>
          <a:xfrm>
            <a:off x="2138229" y="16321362"/>
            <a:ext cx="749246" cy="68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Verdana"/>
                <a:cs typeface="Verdana"/>
              </a:rPr>
              <a:t>Graphic icon here</a:t>
            </a:r>
            <a:endParaRPr lang="en-US" sz="10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23" name="Rectangle 222"/>
          <p:cNvSpPr/>
          <p:nvPr/>
        </p:nvSpPr>
        <p:spPr>
          <a:xfrm>
            <a:off x="3490662" y="16321362"/>
            <a:ext cx="749246" cy="68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Verdana"/>
                <a:cs typeface="Verdana"/>
              </a:rPr>
              <a:t>Graphic icon here</a:t>
            </a:r>
            <a:endParaRPr lang="en-US" sz="10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24" name="Rectangle 223"/>
          <p:cNvSpPr/>
          <p:nvPr/>
        </p:nvSpPr>
        <p:spPr>
          <a:xfrm>
            <a:off x="4843095" y="16321362"/>
            <a:ext cx="749246" cy="68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Verdana"/>
                <a:cs typeface="Verdana"/>
              </a:rPr>
              <a:t>Graphic icon here</a:t>
            </a:r>
            <a:endParaRPr lang="en-US" sz="10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25" name="Rectangle 224"/>
          <p:cNvSpPr/>
          <p:nvPr/>
        </p:nvSpPr>
        <p:spPr>
          <a:xfrm>
            <a:off x="6195528" y="16321362"/>
            <a:ext cx="749246" cy="68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Verdana"/>
                <a:cs typeface="Verdana"/>
              </a:rPr>
              <a:t>Graphic icon here</a:t>
            </a:r>
            <a:endParaRPr lang="en-US" sz="10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26" name="Rectangle 225"/>
          <p:cNvSpPr/>
          <p:nvPr/>
        </p:nvSpPr>
        <p:spPr>
          <a:xfrm>
            <a:off x="7547961" y="16321362"/>
            <a:ext cx="749246" cy="68524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bg1"/>
                </a:solidFill>
                <a:latin typeface="Verdana"/>
                <a:cs typeface="Verdana"/>
              </a:rPr>
              <a:t>Graphic icon here</a:t>
            </a:r>
            <a:endParaRPr lang="en-US" sz="10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27" name="Rectangle 226"/>
          <p:cNvSpPr/>
          <p:nvPr/>
        </p:nvSpPr>
        <p:spPr>
          <a:xfrm>
            <a:off x="7240696" y="15852821"/>
            <a:ext cx="1372361" cy="43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 smtClean="0">
                <a:latin typeface="Verdana"/>
                <a:cs typeface="Verdana"/>
              </a:rPr>
              <a:t>Startup Incubator</a:t>
            </a:r>
            <a:endParaRPr lang="en-US" sz="1050" b="1" dirty="0">
              <a:latin typeface="Verdana"/>
              <a:cs typeface="Verdana"/>
            </a:endParaRPr>
          </a:p>
        </p:txBody>
      </p:sp>
      <p:sp>
        <p:nvSpPr>
          <p:cNvPr id="228" name="Rectangle 227"/>
          <p:cNvSpPr/>
          <p:nvPr/>
        </p:nvSpPr>
        <p:spPr>
          <a:xfrm>
            <a:off x="464047" y="17123959"/>
            <a:ext cx="13635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 smtClean="0">
                <a:solidFill>
                  <a:srgbClr val="595959"/>
                </a:solidFill>
                <a:latin typeface="Verdana"/>
                <a:cs typeface="Verdana"/>
              </a:rPr>
              <a:t>Improve your business plan and your chances of success</a:t>
            </a:r>
            <a:endParaRPr lang="en-US" sz="1050" dirty="0">
              <a:solidFill>
                <a:srgbClr val="595959"/>
              </a:solidFill>
              <a:latin typeface="Verdana"/>
              <a:cs typeface="Verdana"/>
            </a:endParaRPr>
          </a:p>
        </p:txBody>
      </p:sp>
      <p:sp>
        <p:nvSpPr>
          <p:cNvPr id="229" name="Rectangle 228"/>
          <p:cNvSpPr/>
          <p:nvPr/>
        </p:nvSpPr>
        <p:spPr>
          <a:xfrm>
            <a:off x="5887275" y="15852821"/>
            <a:ext cx="137236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 smtClean="0">
                <a:latin typeface="Verdana"/>
                <a:cs typeface="Verdana"/>
              </a:rPr>
              <a:t>Consultants and Advisors</a:t>
            </a:r>
            <a:endParaRPr lang="en-US" sz="1050" b="1" dirty="0">
              <a:latin typeface="Verdana"/>
              <a:cs typeface="Verdana"/>
            </a:endParaRPr>
          </a:p>
        </p:txBody>
      </p:sp>
      <p:sp>
        <p:nvSpPr>
          <p:cNvPr id="230" name="Rectangle 229"/>
          <p:cNvSpPr/>
          <p:nvPr/>
        </p:nvSpPr>
        <p:spPr>
          <a:xfrm>
            <a:off x="3180435" y="15852821"/>
            <a:ext cx="1372361" cy="43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 smtClean="0">
                <a:latin typeface="Verdana"/>
                <a:cs typeface="Verdana"/>
              </a:rPr>
              <a:t>Investors and Acquirers</a:t>
            </a:r>
            <a:endParaRPr lang="en-US" sz="1050" b="1" dirty="0">
              <a:latin typeface="Verdana"/>
              <a:cs typeface="Verdana"/>
            </a:endParaRPr>
          </a:p>
        </p:txBody>
      </p:sp>
      <p:sp>
        <p:nvSpPr>
          <p:cNvPr id="231" name="Rectangle 230"/>
          <p:cNvSpPr/>
          <p:nvPr/>
        </p:nvSpPr>
        <p:spPr>
          <a:xfrm>
            <a:off x="4533855" y="15852821"/>
            <a:ext cx="1372361" cy="43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 smtClean="0">
                <a:latin typeface="Verdana"/>
                <a:cs typeface="Verdana"/>
              </a:rPr>
              <a:t>Product Development</a:t>
            </a:r>
            <a:endParaRPr lang="en-US" sz="1050" b="1" dirty="0">
              <a:latin typeface="Verdana"/>
              <a:cs typeface="Verdana"/>
            </a:endParaRPr>
          </a:p>
        </p:txBody>
      </p:sp>
      <p:sp>
        <p:nvSpPr>
          <p:cNvPr id="232" name="Rectangle 231"/>
          <p:cNvSpPr/>
          <p:nvPr/>
        </p:nvSpPr>
        <p:spPr>
          <a:xfrm>
            <a:off x="473595" y="15852821"/>
            <a:ext cx="1372361" cy="43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 smtClean="0">
                <a:latin typeface="Verdana"/>
                <a:cs typeface="Verdana"/>
              </a:rPr>
              <a:t>Startup Entrepreneurs</a:t>
            </a:r>
            <a:endParaRPr lang="en-US" sz="1050" b="1" dirty="0">
              <a:latin typeface="Verdana"/>
              <a:cs typeface="Verdana"/>
            </a:endParaRPr>
          </a:p>
        </p:txBody>
      </p:sp>
      <p:sp>
        <p:nvSpPr>
          <p:cNvPr id="233" name="Rectangle 232"/>
          <p:cNvSpPr/>
          <p:nvPr/>
        </p:nvSpPr>
        <p:spPr>
          <a:xfrm>
            <a:off x="1827015" y="15852821"/>
            <a:ext cx="1372361" cy="438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b="1" dirty="0" smtClean="0">
                <a:latin typeface="Verdana"/>
                <a:cs typeface="Verdana"/>
              </a:rPr>
              <a:t>Business Owners</a:t>
            </a:r>
            <a:endParaRPr lang="en-US" sz="1050" b="1" dirty="0">
              <a:latin typeface="Verdana"/>
              <a:cs typeface="Verdana"/>
            </a:endParaRPr>
          </a:p>
        </p:txBody>
      </p:sp>
      <p:sp>
        <p:nvSpPr>
          <p:cNvPr id="234" name="Rectangle 233"/>
          <p:cNvSpPr/>
          <p:nvPr/>
        </p:nvSpPr>
        <p:spPr>
          <a:xfrm>
            <a:off x="5860991" y="17123959"/>
            <a:ext cx="1363575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 smtClean="0">
                <a:solidFill>
                  <a:srgbClr val="595959"/>
                </a:solidFill>
                <a:latin typeface="Verdana"/>
                <a:cs typeface="Verdana"/>
              </a:rPr>
              <a:t>Increase your ability to deliver measurable impact to your clients</a:t>
            </a:r>
            <a:endParaRPr lang="en-US" sz="1050" dirty="0">
              <a:solidFill>
                <a:srgbClr val="595959"/>
              </a:solidFill>
              <a:latin typeface="Verdana"/>
              <a:cs typeface="Verdana"/>
            </a:endParaRPr>
          </a:p>
        </p:txBody>
      </p:sp>
      <p:sp>
        <p:nvSpPr>
          <p:cNvPr id="235" name="Rectangle 234"/>
          <p:cNvSpPr/>
          <p:nvPr/>
        </p:nvSpPr>
        <p:spPr>
          <a:xfrm>
            <a:off x="1813283" y="17123959"/>
            <a:ext cx="13635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 smtClean="0">
                <a:solidFill>
                  <a:srgbClr val="595959"/>
                </a:solidFill>
                <a:latin typeface="Verdana"/>
                <a:cs typeface="Verdana"/>
              </a:rPr>
              <a:t>Improve your current business growth and profitability</a:t>
            </a:r>
            <a:endParaRPr lang="en-US" sz="1050" dirty="0">
              <a:solidFill>
                <a:srgbClr val="595959"/>
              </a:solidFill>
              <a:latin typeface="Verdana"/>
              <a:cs typeface="Verdana"/>
            </a:endParaRPr>
          </a:p>
        </p:txBody>
      </p:sp>
      <p:sp>
        <p:nvSpPr>
          <p:cNvPr id="236" name="Rectangle 235"/>
          <p:cNvSpPr/>
          <p:nvPr/>
        </p:nvSpPr>
        <p:spPr>
          <a:xfrm>
            <a:off x="3162519" y="17123959"/>
            <a:ext cx="13635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 smtClean="0">
                <a:solidFill>
                  <a:srgbClr val="595959"/>
                </a:solidFill>
                <a:latin typeface="Verdana"/>
                <a:cs typeface="Verdana"/>
              </a:rPr>
              <a:t>Choose the best deals and improve your ROI</a:t>
            </a:r>
            <a:endParaRPr lang="en-US" sz="1050" dirty="0">
              <a:solidFill>
                <a:srgbClr val="595959"/>
              </a:solidFill>
              <a:latin typeface="Verdana"/>
              <a:cs typeface="Verdana"/>
            </a:endParaRPr>
          </a:p>
        </p:txBody>
      </p:sp>
      <p:sp>
        <p:nvSpPr>
          <p:cNvPr id="237" name="Rectangle 236"/>
          <p:cNvSpPr/>
          <p:nvPr/>
        </p:nvSpPr>
        <p:spPr>
          <a:xfrm>
            <a:off x="4511755" y="17123959"/>
            <a:ext cx="1363575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 smtClean="0">
                <a:solidFill>
                  <a:srgbClr val="595959"/>
                </a:solidFill>
                <a:latin typeface="Verdana"/>
                <a:cs typeface="Verdana"/>
              </a:rPr>
              <a:t>Focus on developing and introducing the best new offerings</a:t>
            </a:r>
            <a:endParaRPr lang="en-US" sz="1050" dirty="0">
              <a:solidFill>
                <a:srgbClr val="595959"/>
              </a:solidFill>
              <a:latin typeface="Verdana"/>
              <a:cs typeface="Verdana"/>
            </a:endParaRPr>
          </a:p>
        </p:txBody>
      </p:sp>
      <p:sp>
        <p:nvSpPr>
          <p:cNvPr id="238" name="Rectangle 237"/>
          <p:cNvSpPr/>
          <p:nvPr/>
        </p:nvSpPr>
        <p:spPr>
          <a:xfrm>
            <a:off x="7210226" y="17123959"/>
            <a:ext cx="1363575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 smtClean="0">
                <a:solidFill>
                  <a:srgbClr val="595959"/>
                </a:solidFill>
                <a:latin typeface="Verdana"/>
                <a:cs typeface="Verdana"/>
              </a:rPr>
              <a:t>Provide additional value and mentoring to incubated companies</a:t>
            </a:r>
            <a:endParaRPr lang="en-US" sz="1050" dirty="0">
              <a:solidFill>
                <a:srgbClr val="595959"/>
              </a:solidFill>
              <a:latin typeface="Verdana"/>
              <a:cs typeface="Verdana"/>
            </a:endParaRPr>
          </a:p>
        </p:txBody>
      </p:sp>
      <p:sp>
        <p:nvSpPr>
          <p:cNvPr id="239" name="Rectangle 238"/>
          <p:cNvSpPr/>
          <p:nvPr/>
        </p:nvSpPr>
        <p:spPr>
          <a:xfrm rot="10800000" flipV="1">
            <a:off x="3939202" y="18231473"/>
            <a:ext cx="1114517" cy="336941"/>
          </a:xfrm>
          <a:prstGeom prst="rect">
            <a:avLst/>
          </a:prstGeom>
          <a:solidFill>
            <a:srgbClr val="8EB934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Verdana"/>
                <a:cs typeface="Verdana"/>
              </a:rPr>
              <a:t>Get Started</a:t>
            </a:r>
            <a:endParaRPr lang="en-US" sz="1200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18640" y="22981920"/>
            <a:ext cx="532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Note: You </a:t>
            </a:r>
            <a:r>
              <a:rPr lang="en-US" sz="1400" smtClean="0"/>
              <a:t>can see </a:t>
            </a:r>
            <a:r>
              <a:rPr lang="en-US" sz="1400" dirty="0" smtClean="0"/>
              <a:t>the </a:t>
            </a:r>
            <a:r>
              <a:rPr lang="en-US" sz="1400" dirty="0"/>
              <a:t>existing site here: </a:t>
            </a: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opportunityiq.com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340592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261</Words>
  <Application>Microsoft Macintosh PowerPoint</Application>
  <PresentationFormat>Custom</PresentationFormat>
  <Paragraphs>46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Wade Myers</dc:creator>
  <cp:lastModifiedBy>Wade Myers</cp:lastModifiedBy>
  <cp:revision>23</cp:revision>
  <dcterms:created xsi:type="dcterms:W3CDTF">2014-06-23T19:07:55Z</dcterms:created>
  <dcterms:modified xsi:type="dcterms:W3CDTF">2014-06-25T19:32:49Z</dcterms:modified>
</cp:coreProperties>
</file>